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62" r:id="rId2"/>
    <p:sldMasterId id="2147483664" r:id="rId3"/>
  </p:sldMasterIdLst>
  <p:notesMasterIdLst>
    <p:notesMasterId r:id="rId18"/>
  </p:notesMasterIdLst>
  <p:sldIdLst>
    <p:sldId id="257" r:id="rId4"/>
    <p:sldId id="256" r:id="rId5"/>
    <p:sldId id="267" r:id="rId6"/>
    <p:sldId id="274" r:id="rId7"/>
    <p:sldId id="268" r:id="rId8"/>
    <p:sldId id="271" r:id="rId9"/>
    <p:sldId id="277" r:id="rId10"/>
    <p:sldId id="269" r:id="rId11"/>
    <p:sldId id="270" r:id="rId12"/>
    <p:sldId id="272" r:id="rId13"/>
    <p:sldId id="273" r:id="rId14"/>
    <p:sldId id="275" r:id="rId15"/>
    <p:sldId id="276" r:id="rId16"/>
    <p:sldId id="258" r:id="rId17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6004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 snapToGrid="0">
      <p:cViewPr varScale="1">
        <p:scale>
          <a:sx n="72" d="100"/>
          <a:sy n="72" d="100"/>
        </p:scale>
        <p:origin x="132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10" Type="http://schemas.openxmlformats.org/officeDocument/2006/relationships/slide" Target="slides/slide7.xml"/><Relationship Id="rId19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20523C-7042-47A2-B5F7-8F6F4940C2C4}" type="datetimeFigureOut">
              <a:rPr lang="fr-FR" smtClean="0"/>
              <a:t>28/05/2024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52B7A2-1422-4BD3-A5AF-29A9E2BFF91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082031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p1 24-03 fond.jpg">
            <a:extLst>
              <a:ext uri="{FF2B5EF4-FFF2-40B4-BE49-F238E27FC236}">
                <a16:creationId xmlns:a16="http://schemas.microsoft.com/office/drawing/2014/main" id="{64E7132D-D9F5-452E-A52C-E0C2867136F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37075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p_int. 24-03 fond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48"/>
            <a:ext cx="3258312" cy="6854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1572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p_int. 24-03 fond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48"/>
            <a:ext cx="3258312" cy="6854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925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273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ヒラギノ角ゴ Pro W3" charset="0"/>
          <a:cs typeface="ヒラギノ角ゴ Pro W3" charset="0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ヒラギノ角ゴ Pro W3" charset="0"/>
          <a:cs typeface="ヒラギノ角ゴ Pro W3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ヒラギノ角ゴ Pro W3" charset="0"/>
          <a:cs typeface="ヒラギノ角ゴ Pro W3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ヒラギノ角ゴ Pro W3" charset="0"/>
          <a:cs typeface="ヒラギノ角ゴ Pro W3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ヒラギノ角ゴ Pro W3" charset="0"/>
          <a:cs typeface="ヒラギノ角ゴ Pro W3" charset="0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ヒラギノ角ゴ Pro W3" charset="0"/>
          <a:cs typeface="ヒラギノ角ゴ Pro W3" charset="0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ヒラギノ角ゴ Pro W3" charset="0"/>
          <a:cs typeface="ヒラギノ角ゴ Pro W3" charset="0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ヒラギノ角ゴ Pro W3" charset="0"/>
          <a:cs typeface="ヒラギノ角ゴ Pro W3" charset="0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ヒラギノ角ゴ Pro W3" charset="0"/>
          <a:cs typeface="ヒラギノ角ゴ Pro W3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defRPr sz="3200" kern="1200">
          <a:solidFill>
            <a:schemeClr val="tx1"/>
          </a:solidFill>
          <a:latin typeface="+mn-lt"/>
          <a:ea typeface="ヒラギノ角ゴ Pro W3" charset="0"/>
          <a:cs typeface="ヒラギノ角ゴ Pro W3" charset="0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ヒラギノ角ゴ Pro W3" charset="0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ヒラギノ角ゴ Pro W3" charset="0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ヒラギノ角ゴ Pro W3" charset="0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ヒラギノ角ゴ Pro W3" charset="0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573515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68913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471FD4D-4B09-4AFC-BC76-64FD5BC8AA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00365" y="2944609"/>
            <a:ext cx="6243637" cy="2214563"/>
          </a:xfrm>
          <a:prstGeom prst="rect">
            <a:avLst/>
          </a:prstGeom>
          <a:solidFill>
            <a:srgbClr val="A6004C"/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457200">
              <a:defRPr/>
            </a:pPr>
            <a:endParaRPr lang="fr-FR">
              <a:solidFill>
                <a:prstClr val="white"/>
              </a:solidFill>
              <a:latin typeface="Calibri"/>
              <a:ea typeface="ヒラギノ角ゴ Pro W3" pitchFamily="125" charset="-128"/>
            </a:endParaRPr>
          </a:p>
        </p:txBody>
      </p:sp>
      <p:sp>
        <p:nvSpPr>
          <p:cNvPr id="3074" name="Titre 1">
            <a:extLst>
              <a:ext uri="{FF2B5EF4-FFF2-40B4-BE49-F238E27FC236}">
                <a16:creationId xmlns:a16="http://schemas.microsoft.com/office/drawing/2014/main" id="{AECEC2F9-E8AE-4E32-BF35-605FCBFD1A10}"/>
              </a:ext>
            </a:extLst>
          </p:cNvPr>
          <p:cNvSpPr txBox="1">
            <a:spLocks/>
          </p:cNvSpPr>
          <p:nvPr/>
        </p:nvSpPr>
        <p:spPr bwMode="auto">
          <a:xfrm>
            <a:off x="3235326" y="3429000"/>
            <a:ext cx="5573713" cy="1103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ヒラギノ角ゴ Pro W3" pitchFamily="125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ヒラギノ角ゴ Pro W3" pitchFamily="125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ヒラギノ角ゴ Pro W3" pitchFamily="125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ヒラギノ角ゴ Pro W3" pitchFamily="125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ヒラギノ角ゴ Pro W3" pitchFamily="125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ヒラギノ角ゴ Pro W3" pitchFamily="125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ヒラギノ角ゴ Pro W3" pitchFamily="125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ヒラギノ角ゴ Pro W3" pitchFamily="125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ヒラギノ角ゴ Pro W3" pitchFamily="125" charset="-128"/>
              </a:defRPr>
            </a:lvl9pPr>
          </a:lstStyle>
          <a:p>
            <a:pPr algn="ctr" defTabSz="45720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fr-FR" altLang="fr-FR" sz="4000" b="1" dirty="0">
                <a:solidFill>
                  <a:prstClr val="white"/>
                </a:solidFill>
                <a:latin typeface="Baskerville Old Face" panose="02020602080505020303" pitchFamily="18" charset="0"/>
              </a:rPr>
              <a:t>Projet séquenceur</a:t>
            </a:r>
          </a:p>
          <a:p>
            <a:pPr algn="ctr" defTabSz="45720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fr-FR" altLang="fr-FR" sz="4000" b="1" dirty="0">
                <a:solidFill>
                  <a:prstClr val="white"/>
                </a:solidFill>
                <a:latin typeface="Baskerville Old Face" panose="02020602080505020303" pitchFamily="18" charset="0"/>
              </a:rPr>
              <a:t>(C-QUENCER 64)</a:t>
            </a:r>
          </a:p>
        </p:txBody>
      </p:sp>
      <p:sp>
        <p:nvSpPr>
          <p:cNvPr id="3075" name="Titre 1">
            <a:extLst>
              <a:ext uri="{FF2B5EF4-FFF2-40B4-BE49-F238E27FC236}">
                <a16:creationId xmlns:a16="http://schemas.microsoft.com/office/drawing/2014/main" id="{9D41D748-C625-4344-89B2-5B67C768A239}"/>
              </a:ext>
            </a:extLst>
          </p:cNvPr>
          <p:cNvSpPr txBox="1">
            <a:spLocks/>
          </p:cNvSpPr>
          <p:nvPr/>
        </p:nvSpPr>
        <p:spPr bwMode="auto">
          <a:xfrm>
            <a:off x="3019634" y="5813977"/>
            <a:ext cx="6243635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ヒラギノ角ゴ Pro W3" pitchFamily="125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ヒラギノ角ゴ Pro W3" pitchFamily="125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ヒラギノ角ゴ Pro W3" pitchFamily="125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ヒラギノ角ゴ Pro W3" pitchFamily="125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ヒラギノ角ゴ Pro W3" pitchFamily="125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ヒラギノ角ゴ Pro W3" pitchFamily="125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ヒラギノ角ゴ Pro W3" pitchFamily="125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ヒラギノ角ゴ Pro W3" pitchFamily="125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ヒラギノ角ゴ Pro W3" pitchFamily="125" charset="-128"/>
              </a:defRPr>
            </a:lvl9pPr>
          </a:lstStyle>
          <a:p>
            <a:pPr defTabSz="45720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fr-FR" altLang="fr-FR" sz="2000" dirty="0">
                <a:solidFill>
                  <a:srgbClr val="A6004C"/>
                </a:solidFill>
                <a:latin typeface="Baskerville Old Face" panose="02020602080505020303" pitchFamily="18" charset="0"/>
              </a:rPr>
              <a:t>Yaël CAVAILLE-VOISIN		Alexis NAUD</a:t>
            </a:r>
          </a:p>
          <a:p>
            <a:pPr defTabSz="45720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fr-FR" altLang="fr-FR" sz="2000" dirty="0">
                <a:solidFill>
                  <a:srgbClr val="A6004C"/>
                </a:solidFill>
                <a:latin typeface="Baskerville Old Face" panose="02020602080505020303" pitchFamily="18" charset="0"/>
              </a:rPr>
              <a:t>Guilhem BOULARAN		Louis GEORGE</a:t>
            </a:r>
          </a:p>
          <a:p>
            <a:pPr defTabSz="45720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fr-FR" altLang="fr-FR" sz="2000" dirty="0">
                <a:solidFill>
                  <a:srgbClr val="A6004C"/>
                </a:solidFill>
                <a:latin typeface="Baskerville Old Face" panose="02020602080505020303" pitchFamily="18" charset="0"/>
              </a:rPr>
              <a:t>Benoît LOMBARD </a:t>
            </a:r>
          </a:p>
        </p:txBody>
      </p:sp>
      <p:pic>
        <p:nvPicPr>
          <p:cNvPr id="3076" name="Image 6" descr="Logo ENSEA 2021 quadri.psd">
            <a:extLst>
              <a:ext uri="{FF2B5EF4-FFF2-40B4-BE49-F238E27FC236}">
                <a16:creationId xmlns:a16="http://schemas.microsoft.com/office/drawing/2014/main" id="{899B960F-79FE-40D4-A72B-A69DC2A30B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5577" y="625475"/>
            <a:ext cx="1609725" cy="173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4187686" y="6639338"/>
            <a:ext cx="4969565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900" b="0" i="0" u="none" strike="noStrike" kern="1200" cap="none" spc="0" normalizeH="0" baseline="0" noProof="0" dirty="0">
                <a:ln>
                  <a:noFill/>
                </a:ln>
                <a:solidFill>
                  <a:srgbClr val="777877"/>
                </a:solidFill>
                <a:effectLst/>
                <a:uLnTx/>
                <a:uFillTx/>
                <a:latin typeface="Myriad Pro"/>
                <a:ea typeface="+mn-ea"/>
                <a:cs typeface="Myriad Pro"/>
              </a:rPr>
              <a:t>Yaël CAVAILLE-VOISIN Alexis NAUD Guilhem BOULARAN Louis GEORGE Benoît LOMBARD </a:t>
            </a:r>
          </a:p>
        </p:txBody>
      </p:sp>
      <p:sp>
        <p:nvSpPr>
          <p:cNvPr id="11" name="Sous-titre 2"/>
          <p:cNvSpPr txBox="1">
            <a:spLocks/>
          </p:cNvSpPr>
          <p:nvPr/>
        </p:nvSpPr>
        <p:spPr>
          <a:xfrm>
            <a:off x="0" y="69159"/>
            <a:ext cx="5499652" cy="38574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srgbClr val="9E003B"/>
                </a:solidFill>
                <a:effectLst/>
                <a:uLnTx/>
                <a:uFillTx/>
                <a:latin typeface="Myriad Pro"/>
                <a:ea typeface="+mn-ea"/>
                <a:cs typeface="Myriad Pro"/>
              </a:rPr>
              <a:t>Code :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CC626DD6-9315-7DE0-9EF0-0610D8FFB6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379" y="262032"/>
            <a:ext cx="8855242" cy="6193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19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4187686" y="6639338"/>
            <a:ext cx="4969565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900" b="0" i="0" u="none" strike="noStrike" kern="1200" cap="none" spc="0" normalizeH="0" baseline="0" noProof="0" dirty="0">
                <a:ln>
                  <a:noFill/>
                </a:ln>
                <a:solidFill>
                  <a:srgbClr val="777877"/>
                </a:solidFill>
                <a:effectLst/>
                <a:uLnTx/>
                <a:uFillTx/>
                <a:latin typeface="Myriad Pro"/>
                <a:ea typeface="+mn-ea"/>
                <a:cs typeface="Myriad Pro"/>
              </a:rPr>
              <a:t>Yaël CAVAILLE-VOISIN Alexis NAUD Guilhem BOULARAN Louis GEORGE Benoît LOMBARD </a:t>
            </a:r>
          </a:p>
        </p:txBody>
      </p:sp>
      <p:sp>
        <p:nvSpPr>
          <p:cNvPr id="11" name="Sous-titre 2"/>
          <p:cNvSpPr txBox="1">
            <a:spLocks/>
          </p:cNvSpPr>
          <p:nvPr/>
        </p:nvSpPr>
        <p:spPr>
          <a:xfrm>
            <a:off x="0" y="69159"/>
            <a:ext cx="5499652" cy="38574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srgbClr val="9E003B"/>
                </a:solidFill>
                <a:effectLst/>
                <a:uLnTx/>
                <a:uFillTx/>
                <a:latin typeface="Myriad Pro"/>
                <a:ea typeface="+mn-ea"/>
                <a:cs typeface="Myriad Pro"/>
              </a:rPr>
              <a:t>Code :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2AE23DBD-0510-8115-B5A4-987AEAFC5C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315" y="617671"/>
            <a:ext cx="8879305" cy="2223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2771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4187686" y="6639338"/>
            <a:ext cx="4969565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900" b="0" i="0" u="none" strike="noStrike" kern="1200" cap="none" spc="0" normalizeH="0" baseline="0" noProof="0" dirty="0">
                <a:ln>
                  <a:noFill/>
                </a:ln>
                <a:solidFill>
                  <a:srgbClr val="777877"/>
                </a:solidFill>
                <a:effectLst/>
                <a:uLnTx/>
                <a:uFillTx/>
                <a:latin typeface="Myriad Pro"/>
                <a:ea typeface="+mn-ea"/>
                <a:cs typeface="Myriad Pro"/>
              </a:rPr>
              <a:t>Yaël CAVAILLE-VOISIN Alexis NAUD Guilhem BOULARAN Louis GEORGE Benoît LOMBARD </a:t>
            </a:r>
          </a:p>
        </p:txBody>
      </p:sp>
      <p:sp>
        <p:nvSpPr>
          <p:cNvPr id="11" name="Sous-titre 2"/>
          <p:cNvSpPr txBox="1">
            <a:spLocks/>
          </p:cNvSpPr>
          <p:nvPr/>
        </p:nvSpPr>
        <p:spPr>
          <a:xfrm>
            <a:off x="0" y="69159"/>
            <a:ext cx="5499652" cy="38574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srgbClr val="9E003B"/>
                </a:solidFill>
                <a:effectLst/>
                <a:uLnTx/>
                <a:uFillTx/>
                <a:latin typeface="Myriad Pro"/>
                <a:ea typeface="+mn-ea"/>
                <a:cs typeface="Myriad Pro"/>
              </a:rPr>
              <a:t>Défis et solutions :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39C47FD-31E8-B17C-898E-9D3BC72D58D4}"/>
              </a:ext>
            </a:extLst>
          </p:cNvPr>
          <p:cNvSpPr/>
          <p:nvPr/>
        </p:nvSpPr>
        <p:spPr>
          <a:xfrm>
            <a:off x="157213" y="934675"/>
            <a:ext cx="862716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>
                <a:latin typeface="Myriad Pro"/>
                <a:cs typeface="Myriad Pro"/>
              </a:rPr>
              <a:t>- Erreur de WÜRT Electronik dans les commandes : bouton-LED RG au lieu de RB donc problème d’empreinte avec le PCB.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>
                <a:latin typeface="Myriad Pro"/>
                <a:cs typeface="Myriad Pro"/>
              </a:rPr>
              <a:t>On a soudé des PCB-adaptateurs imprimés à l’ENSEA entre le PCB et les boutons-LED RG.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D4CC99E-F3A4-3074-86EA-8A51B39701E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01" t="50905" r="17738" b="33094"/>
          <a:stretch/>
        </p:blipFill>
        <p:spPr>
          <a:xfrm>
            <a:off x="2361063" y="2039470"/>
            <a:ext cx="3337323" cy="160448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4C70279-05ED-B8E5-E8D7-EE53CCC53425}"/>
              </a:ext>
            </a:extLst>
          </p:cNvPr>
          <p:cNvSpPr/>
          <p:nvPr/>
        </p:nvSpPr>
        <p:spPr>
          <a:xfrm>
            <a:off x="157213" y="4172148"/>
            <a:ext cx="862716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>
                <a:latin typeface="Myriad Pro"/>
                <a:cs typeface="Myriad Pro"/>
              </a:rPr>
              <a:t>- Quelques difficultés lors de la programmation, car les tensions des broches de la puce audio ne correspondaient pas à ce qui est attendu d’après la documentation.</a:t>
            </a:r>
          </a:p>
        </p:txBody>
      </p:sp>
    </p:spTree>
    <p:extLst>
      <p:ext uri="{BB962C8B-B14F-4D97-AF65-F5344CB8AC3E}">
        <p14:creationId xmlns:p14="http://schemas.microsoft.com/office/powerpoint/2010/main" val="1118518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4187686" y="6639338"/>
            <a:ext cx="4969565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900" b="0" i="0" u="none" strike="noStrike" kern="1200" cap="none" spc="0" normalizeH="0" baseline="0" noProof="0" dirty="0">
                <a:ln>
                  <a:noFill/>
                </a:ln>
                <a:solidFill>
                  <a:srgbClr val="777877"/>
                </a:solidFill>
                <a:effectLst/>
                <a:uLnTx/>
                <a:uFillTx/>
                <a:latin typeface="Myriad Pro"/>
                <a:ea typeface="+mn-ea"/>
                <a:cs typeface="Myriad Pro"/>
              </a:rPr>
              <a:t>Yaël CAVAILLE-VOISIN Alexis NAUD Guilhem BOULARAN Louis GEORGE Benoît LOMBARD </a:t>
            </a:r>
          </a:p>
        </p:txBody>
      </p:sp>
      <p:sp>
        <p:nvSpPr>
          <p:cNvPr id="11" name="Sous-titre 2"/>
          <p:cNvSpPr txBox="1">
            <a:spLocks/>
          </p:cNvSpPr>
          <p:nvPr/>
        </p:nvSpPr>
        <p:spPr>
          <a:xfrm>
            <a:off x="0" y="69159"/>
            <a:ext cx="5499652" cy="38574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srgbClr val="9E003B"/>
                </a:solidFill>
                <a:effectLst/>
                <a:uLnTx/>
                <a:uFillTx/>
                <a:latin typeface="Myriad Pro"/>
                <a:ea typeface="+mn-ea"/>
                <a:cs typeface="Myriad Pro"/>
              </a:rPr>
              <a:t>Perspectives :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39C47FD-31E8-B17C-898E-9D3BC72D58D4}"/>
              </a:ext>
            </a:extLst>
          </p:cNvPr>
          <p:cNvSpPr/>
          <p:nvPr/>
        </p:nvSpPr>
        <p:spPr>
          <a:xfrm>
            <a:off x="157212" y="648072"/>
            <a:ext cx="863194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>
                <a:latin typeface="Myriad Pro"/>
                <a:cs typeface="Myriad Pro"/>
              </a:rPr>
              <a:t>- Manque de temps par rapport à la complexité du code à réaliser, il parrait difficile d’implémenter toutes les fonctionnalités espérées.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A3225D5-BF11-CF12-E149-C36BD47A656C}"/>
              </a:ext>
            </a:extLst>
          </p:cNvPr>
          <p:cNvSpPr/>
          <p:nvPr/>
        </p:nvSpPr>
        <p:spPr>
          <a:xfrm>
            <a:off x="157212" y="1487532"/>
            <a:ext cx="86319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>
                <a:latin typeface="Myriad Pro"/>
                <a:cs typeface="Myriad Pro"/>
              </a:rPr>
              <a:t>Cependant :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21CD5FEB-6277-13D4-F9D7-B9FAB9E86E6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82" t="30099" r="9092" b="23750"/>
          <a:stretch/>
        </p:blipFill>
        <p:spPr>
          <a:xfrm rot="16200000">
            <a:off x="734435" y="1985899"/>
            <a:ext cx="3164925" cy="3961941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920D50E1-E10F-B290-6021-33CD4187511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2" t="11637" r="4842" b="3450"/>
          <a:stretch/>
        </p:blipFill>
        <p:spPr>
          <a:xfrm rot="16200000">
            <a:off x="5142784" y="1983170"/>
            <a:ext cx="3164926" cy="396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2568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2900363" y="2794001"/>
            <a:ext cx="6243637" cy="1337733"/>
          </a:xfrm>
          <a:prstGeom prst="rect">
            <a:avLst/>
          </a:prstGeom>
          <a:solidFill>
            <a:srgbClr val="A6004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Titre 1"/>
          <p:cNvSpPr txBox="1">
            <a:spLocks/>
          </p:cNvSpPr>
          <p:nvPr/>
        </p:nvSpPr>
        <p:spPr bwMode="auto">
          <a:xfrm>
            <a:off x="2900363" y="2794001"/>
            <a:ext cx="6243637" cy="13377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ヒラギノ角ゴ Pro W3" charset="0"/>
                <a:cs typeface="ヒラギノ角ゴ Pro W3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ヒラギノ角ゴ Pro W3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ヒラギノ角ゴ Pro W3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ヒラギノ角ゴ Pro W3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ヒラギノ角ゴ Pro W3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ヒラギノ角ゴ Pro W3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ヒラギノ角ゴ Pro W3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ヒラギノ角ゴ Pro W3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ヒラギノ角ゴ Pro W3" charset="0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yriad Pro" charset="0"/>
                <a:ea typeface="ヒラギノ角ゴ Pro W3" charset="0"/>
                <a:cs typeface="Myriad Pro" charset="0"/>
              </a:rPr>
              <a:t>Projet Séquenceur (C-QUENCER 64)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A6DC696-FAC8-2E24-67EB-37B6EF4574C0}"/>
              </a:ext>
            </a:extLst>
          </p:cNvPr>
          <p:cNvSpPr/>
          <p:nvPr/>
        </p:nvSpPr>
        <p:spPr>
          <a:xfrm>
            <a:off x="4187686" y="6639338"/>
            <a:ext cx="4969565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900" b="0" i="0" u="none" strike="noStrike" kern="1200" cap="none" spc="0" normalizeH="0" baseline="0" noProof="0" dirty="0">
                <a:ln>
                  <a:noFill/>
                </a:ln>
                <a:solidFill>
                  <a:srgbClr val="777877"/>
                </a:solidFill>
                <a:effectLst/>
                <a:uLnTx/>
                <a:uFillTx/>
                <a:latin typeface="Myriad Pro"/>
                <a:ea typeface="+mn-ea"/>
                <a:cs typeface="Myriad Pro"/>
              </a:rPr>
              <a:t>Yaël CAVAILLE-VOISIN Alexis NAUD Guilhem BOULARAN Louis GEORGE Benoît LOMBARD </a:t>
            </a:r>
          </a:p>
        </p:txBody>
      </p:sp>
    </p:spTree>
    <p:extLst>
      <p:ext uri="{BB962C8B-B14F-4D97-AF65-F5344CB8AC3E}">
        <p14:creationId xmlns:p14="http://schemas.microsoft.com/office/powerpoint/2010/main" val="21012418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88974" y="1903666"/>
            <a:ext cx="862716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Myriad Pro"/>
                <a:ea typeface="+mn-ea"/>
                <a:cs typeface="Myriad Pro"/>
              </a:rPr>
              <a:t>On souhaite créer un</a:t>
            </a:r>
            <a:r>
              <a:rPr lang="it-IT" dirty="0">
                <a:latin typeface="Myriad Pro"/>
                <a:cs typeface="Myriad Pro"/>
              </a:rPr>
              <a:t>e interface homme-machine qui permet de configurer une séquence audio et de la jouer (le mode de sortie étant originellement à déterminer).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Myriad Pro"/>
              <a:ea typeface="+mn-ea"/>
              <a:cs typeface="Myriad Pro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Myriad Pro"/>
                <a:ea typeface="+mn-ea"/>
                <a:cs typeface="Myriad Pro"/>
              </a:rPr>
              <a:t>On s’attachera aux paramètres suivants :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Myriad Pro"/>
              <a:ea typeface="+mn-ea"/>
              <a:cs typeface="Myriad Pro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>
                <a:latin typeface="Myriad Pro"/>
                <a:cs typeface="Myriad Pro"/>
              </a:rPr>
              <a:t>-Nombre de combinaisons offertes par notre outil (maximal)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>
                <a:latin typeface="Myriad Pro"/>
                <a:cs typeface="Myriad Pro"/>
              </a:rPr>
              <a:t>-Possibilités de personnalisation du signal (maximales)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Myriad Pro"/>
                <a:ea typeface="+mn-ea"/>
                <a:cs typeface="Myriad Pro"/>
              </a:rPr>
              <a:t>-Ergonomie des contrôles</a:t>
            </a:r>
          </a:p>
        </p:txBody>
      </p:sp>
      <p:sp>
        <p:nvSpPr>
          <p:cNvPr id="3" name="Sous-titre 2"/>
          <p:cNvSpPr txBox="1">
            <a:spLocks/>
          </p:cNvSpPr>
          <p:nvPr/>
        </p:nvSpPr>
        <p:spPr>
          <a:xfrm>
            <a:off x="887940" y="568567"/>
            <a:ext cx="3621295" cy="47434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srgbClr val="9E003B"/>
                </a:solidFill>
                <a:effectLst/>
                <a:uLnTx/>
                <a:uFillTx/>
                <a:latin typeface="Myriad Pro"/>
                <a:ea typeface="+mn-ea"/>
                <a:cs typeface="Myriad Pro"/>
              </a:rPr>
              <a:t>TITRE DE PARAGRAPHE</a:t>
            </a:r>
          </a:p>
        </p:txBody>
      </p:sp>
      <p:sp>
        <p:nvSpPr>
          <p:cNvPr id="10" name="Rectangle 9"/>
          <p:cNvSpPr/>
          <p:nvPr/>
        </p:nvSpPr>
        <p:spPr>
          <a:xfrm>
            <a:off x="4187686" y="6639338"/>
            <a:ext cx="4969565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900" b="0" i="0" u="none" strike="noStrike" kern="1200" cap="none" spc="0" normalizeH="0" baseline="0" noProof="0" dirty="0">
                <a:ln>
                  <a:noFill/>
                </a:ln>
                <a:solidFill>
                  <a:srgbClr val="777877"/>
                </a:solidFill>
                <a:effectLst/>
                <a:uLnTx/>
                <a:uFillTx/>
                <a:latin typeface="Myriad Pro"/>
                <a:ea typeface="+mn-ea"/>
                <a:cs typeface="Myriad Pro"/>
              </a:rPr>
              <a:t>Yaël CAVAILLE-VOISIN Alexis NAUD Guilhem BOULARAN Louis GEORGE Benoît LOMBARD </a:t>
            </a:r>
          </a:p>
        </p:txBody>
      </p:sp>
      <p:sp>
        <p:nvSpPr>
          <p:cNvPr id="11" name="Sous-titre 2"/>
          <p:cNvSpPr txBox="1">
            <a:spLocks/>
          </p:cNvSpPr>
          <p:nvPr/>
        </p:nvSpPr>
        <p:spPr>
          <a:xfrm>
            <a:off x="88974" y="1418603"/>
            <a:ext cx="3131303" cy="38574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srgbClr val="9E003B"/>
                </a:solidFill>
                <a:effectLst/>
                <a:uLnTx/>
                <a:uFillTx/>
                <a:latin typeface="Myriad Pro"/>
                <a:ea typeface="+mn-ea"/>
                <a:cs typeface="Myriad Pro"/>
              </a:rPr>
              <a:t>Concept &amp; objectifs :</a:t>
            </a:r>
          </a:p>
        </p:txBody>
      </p:sp>
      <p:pic>
        <p:nvPicPr>
          <p:cNvPr id="6" name="Image 0" descr="preencoded.png">
            <a:extLst>
              <a:ext uri="{FF2B5EF4-FFF2-40B4-BE49-F238E27FC236}">
                <a16:creationId xmlns:a16="http://schemas.microsoft.com/office/drawing/2014/main" id="{212397A9-03EE-D6C2-E471-52DEFF8A0E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1319287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DB25C05E-F822-6E0F-753C-A61DCF4B83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829" b="2423"/>
          <a:stretch/>
        </p:blipFill>
        <p:spPr>
          <a:xfrm>
            <a:off x="4509235" y="3916259"/>
            <a:ext cx="2226365" cy="2685670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4765884B-6D25-7286-091B-C12C1C5FDB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5600" y="3331880"/>
            <a:ext cx="2276950" cy="3071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854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4187686" y="6639338"/>
            <a:ext cx="4969565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900" b="0" i="0" u="none" strike="noStrike" kern="1200" cap="none" spc="0" normalizeH="0" baseline="0" noProof="0" dirty="0">
                <a:ln>
                  <a:noFill/>
                </a:ln>
                <a:solidFill>
                  <a:srgbClr val="777877"/>
                </a:solidFill>
                <a:effectLst/>
                <a:uLnTx/>
                <a:uFillTx/>
                <a:latin typeface="Myriad Pro"/>
                <a:ea typeface="+mn-ea"/>
                <a:cs typeface="Myriad Pro"/>
              </a:rPr>
              <a:t>Yaël CAVAILLE-VOISIN Alexis NAUD Guilhem BOULARAN Louis GEORGE Benoît LOMBARD </a:t>
            </a:r>
          </a:p>
        </p:txBody>
      </p:sp>
      <p:sp>
        <p:nvSpPr>
          <p:cNvPr id="11" name="Sous-titre 2"/>
          <p:cNvSpPr txBox="1">
            <a:spLocks/>
          </p:cNvSpPr>
          <p:nvPr/>
        </p:nvSpPr>
        <p:spPr>
          <a:xfrm>
            <a:off x="0" y="69159"/>
            <a:ext cx="5499652" cy="38574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srgbClr val="9E003B"/>
                </a:solidFill>
                <a:effectLst/>
                <a:uLnTx/>
                <a:uFillTx/>
                <a:latin typeface="Myriad Pro"/>
                <a:ea typeface="+mn-ea"/>
                <a:cs typeface="Myriad Pro"/>
              </a:rPr>
              <a:t>Cahier des charges du C-QUENCER 64 :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DBC33647-931A-2EC0-A136-4BFE76EC34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285"/>
          <a:stretch/>
        </p:blipFill>
        <p:spPr>
          <a:xfrm>
            <a:off x="1049990" y="788299"/>
            <a:ext cx="7074781" cy="5571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8821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4187686" y="6639338"/>
            <a:ext cx="4969565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900" b="0" i="0" u="none" strike="noStrike" kern="1200" cap="none" spc="0" normalizeH="0" baseline="0" noProof="0" dirty="0">
                <a:ln>
                  <a:noFill/>
                </a:ln>
                <a:solidFill>
                  <a:srgbClr val="777877"/>
                </a:solidFill>
                <a:effectLst/>
                <a:uLnTx/>
                <a:uFillTx/>
                <a:latin typeface="Myriad Pro"/>
                <a:ea typeface="+mn-ea"/>
                <a:cs typeface="Myriad Pro"/>
              </a:rPr>
              <a:t>Yaël CAVAILLE-VOISIN Alexis NAUD Guilhem BOULARAN Louis GEORGE Benoît LOMBARD </a:t>
            </a:r>
          </a:p>
        </p:txBody>
      </p:sp>
      <p:sp>
        <p:nvSpPr>
          <p:cNvPr id="11" name="Sous-titre 2"/>
          <p:cNvSpPr txBox="1">
            <a:spLocks/>
          </p:cNvSpPr>
          <p:nvPr/>
        </p:nvSpPr>
        <p:spPr>
          <a:xfrm>
            <a:off x="0" y="69159"/>
            <a:ext cx="7026442" cy="38574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fr-FR" sz="2200" b="0" i="0" u="none" strike="noStrike" kern="1200" cap="none" spc="0" normalizeH="0" baseline="0" noProof="0" dirty="0">
                <a:ln>
                  <a:noFill/>
                </a:ln>
                <a:solidFill>
                  <a:srgbClr val="9E003B"/>
                </a:solidFill>
                <a:effectLst/>
                <a:uLnTx/>
                <a:uFillTx/>
                <a:latin typeface="Myriad Pro"/>
                <a:ea typeface="+mn-ea"/>
                <a:cs typeface="Myriad Pro"/>
              </a:rPr>
              <a:t>Répartition des Tâches &amp; Déroulement du Projet :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D79BBB6-AD4F-B4A1-6FF3-83BD7E1A6C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302" y="1405302"/>
            <a:ext cx="7026442" cy="4047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1367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4187686" y="6639338"/>
            <a:ext cx="4969565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900" b="0" i="0" u="none" strike="noStrike" kern="1200" cap="none" spc="0" normalizeH="0" baseline="0" noProof="0" dirty="0">
                <a:ln>
                  <a:noFill/>
                </a:ln>
                <a:solidFill>
                  <a:srgbClr val="777877"/>
                </a:solidFill>
                <a:effectLst/>
                <a:uLnTx/>
                <a:uFillTx/>
                <a:latin typeface="Myriad Pro"/>
                <a:ea typeface="+mn-ea"/>
                <a:cs typeface="Myriad Pro"/>
              </a:rPr>
              <a:t>Yaël CAVAILLE-VOISIN Alexis NAUD Guilhem BOULARAN Louis GEORGE Benoît LOMBARD </a:t>
            </a:r>
          </a:p>
        </p:txBody>
      </p:sp>
      <p:sp>
        <p:nvSpPr>
          <p:cNvPr id="11" name="Sous-titre 2"/>
          <p:cNvSpPr txBox="1">
            <a:spLocks/>
          </p:cNvSpPr>
          <p:nvPr/>
        </p:nvSpPr>
        <p:spPr>
          <a:xfrm>
            <a:off x="39756" y="29403"/>
            <a:ext cx="7871791" cy="38574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srgbClr val="9E003B"/>
                </a:solidFill>
                <a:effectLst/>
                <a:uLnTx/>
                <a:uFillTx/>
                <a:latin typeface="Myriad Pro"/>
                <a:ea typeface="+mn-ea"/>
                <a:cs typeface="Myriad Pro"/>
              </a:rPr>
              <a:t>Solutions techniques retenues pour le C-QUENCER 64 :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61DB3F63-0F3C-45B5-A3CA-128E13ACA9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474" y="509676"/>
            <a:ext cx="6488994" cy="6142914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DC0880D6-6D62-4323-53F9-BAE7A7715D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474" y="930358"/>
            <a:ext cx="8777052" cy="1505788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CACF29F9-A900-12BA-0444-9E1B1100B4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230" y="2641779"/>
            <a:ext cx="8777052" cy="589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563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4187686" y="6639338"/>
            <a:ext cx="4969565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900" b="0" i="0" u="none" strike="noStrike" kern="1200" cap="none" spc="0" normalizeH="0" baseline="0" noProof="0" dirty="0">
                <a:ln>
                  <a:noFill/>
                </a:ln>
                <a:solidFill>
                  <a:srgbClr val="777877"/>
                </a:solidFill>
                <a:effectLst/>
                <a:uLnTx/>
                <a:uFillTx/>
                <a:latin typeface="Myriad Pro"/>
                <a:ea typeface="+mn-ea"/>
                <a:cs typeface="Myriad Pro"/>
              </a:rPr>
              <a:t>Yaël CAVAILLE-VOISIN Alexis NAUD Guilhem BOULARAN Louis GEORGE Benoît LOMBARD </a:t>
            </a:r>
          </a:p>
        </p:txBody>
      </p:sp>
      <p:sp>
        <p:nvSpPr>
          <p:cNvPr id="11" name="Sous-titre 2"/>
          <p:cNvSpPr txBox="1">
            <a:spLocks/>
          </p:cNvSpPr>
          <p:nvPr/>
        </p:nvSpPr>
        <p:spPr>
          <a:xfrm>
            <a:off x="0" y="69159"/>
            <a:ext cx="5499652" cy="38574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srgbClr val="9E003B"/>
                </a:solidFill>
                <a:effectLst/>
                <a:uLnTx/>
                <a:uFillTx/>
                <a:latin typeface="Myriad Pro"/>
                <a:ea typeface="+mn-ea"/>
                <a:cs typeface="Myriad Pro"/>
              </a:rPr>
              <a:t>PCB 1/2 :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73D4814-E423-893A-819C-B5C58D06CE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2074" y="918812"/>
            <a:ext cx="6639852" cy="5020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1241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4187686" y="6639338"/>
            <a:ext cx="4969565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900" b="0" i="0" u="none" strike="noStrike" kern="1200" cap="none" spc="0" normalizeH="0" baseline="0" noProof="0" dirty="0">
                <a:ln>
                  <a:noFill/>
                </a:ln>
                <a:solidFill>
                  <a:srgbClr val="777877"/>
                </a:solidFill>
                <a:effectLst/>
                <a:uLnTx/>
                <a:uFillTx/>
                <a:latin typeface="Myriad Pro"/>
                <a:ea typeface="+mn-ea"/>
                <a:cs typeface="Myriad Pro"/>
              </a:rPr>
              <a:t>Yaël CAVAILLE-VOISIN Alexis NAUD Guilhem BOULARAN Louis GEORGE Benoît LOMBARD </a:t>
            </a:r>
          </a:p>
        </p:txBody>
      </p:sp>
      <p:sp>
        <p:nvSpPr>
          <p:cNvPr id="11" name="Sous-titre 2"/>
          <p:cNvSpPr txBox="1">
            <a:spLocks/>
          </p:cNvSpPr>
          <p:nvPr/>
        </p:nvSpPr>
        <p:spPr>
          <a:xfrm>
            <a:off x="0" y="69159"/>
            <a:ext cx="5499652" cy="38574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srgbClr val="9E003B"/>
                </a:solidFill>
                <a:effectLst/>
                <a:uLnTx/>
                <a:uFillTx/>
                <a:latin typeface="Myriad Pro"/>
                <a:ea typeface="+mn-ea"/>
                <a:cs typeface="Myriad Pro"/>
              </a:rPr>
              <a:t>PCB 1/2 :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73D4814-E423-893A-819C-B5C58D06CE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52" y="1582263"/>
            <a:ext cx="4453755" cy="3367473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2BFF8043-979C-5AA3-B4CD-7B355E9942F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17" t="24904" r="12766" b="26895"/>
          <a:stretch/>
        </p:blipFill>
        <p:spPr>
          <a:xfrm rot="16200000">
            <a:off x="5149230" y="1032262"/>
            <a:ext cx="3381190" cy="4453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9889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4187686" y="6639338"/>
            <a:ext cx="4969565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900" b="0" i="0" u="none" strike="noStrike" kern="1200" cap="none" spc="0" normalizeH="0" baseline="0" noProof="0" dirty="0">
                <a:ln>
                  <a:noFill/>
                </a:ln>
                <a:solidFill>
                  <a:srgbClr val="777877"/>
                </a:solidFill>
                <a:effectLst/>
                <a:uLnTx/>
                <a:uFillTx/>
                <a:latin typeface="Myriad Pro"/>
                <a:ea typeface="+mn-ea"/>
                <a:cs typeface="Myriad Pro"/>
              </a:rPr>
              <a:t>Yaël CAVAILLE-VOISIN Alexis NAUD Guilhem BOULARAN Louis GEORGE Benoît LOMBARD </a:t>
            </a:r>
          </a:p>
        </p:txBody>
      </p:sp>
      <p:sp>
        <p:nvSpPr>
          <p:cNvPr id="11" name="Sous-titre 2"/>
          <p:cNvSpPr txBox="1">
            <a:spLocks/>
          </p:cNvSpPr>
          <p:nvPr/>
        </p:nvSpPr>
        <p:spPr>
          <a:xfrm>
            <a:off x="0" y="69159"/>
            <a:ext cx="1705384" cy="38574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srgbClr val="9E003B"/>
                </a:solidFill>
                <a:effectLst/>
                <a:uLnTx/>
                <a:uFillTx/>
                <a:latin typeface="Myriad Pro"/>
                <a:ea typeface="+mn-ea"/>
                <a:cs typeface="Myriad Pro"/>
              </a:rPr>
              <a:t>PCB 1/2 :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0789C0DB-A559-9861-FD7D-CFEFA30B3C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/>
          <a:stretch/>
        </p:blipFill>
        <p:spPr>
          <a:xfrm>
            <a:off x="2877314" y="866304"/>
            <a:ext cx="3389371" cy="5125391"/>
          </a:xfrm>
          <a:prstGeom prst="rect">
            <a:avLst/>
          </a:prstGeom>
        </p:spPr>
      </p:pic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AFB9A6D0-241C-40A7-347B-46A8801F777B}"/>
              </a:ext>
            </a:extLst>
          </p:cNvPr>
          <p:cNvCxnSpPr>
            <a:cxnSpLocks/>
          </p:cNvCxnSpPr>
          <p:nvPr/>
        </p:nvCxnSpPr>
        <p:spPr>
          <a:xfrm flipH="1">
            <a:off x="5499652" y="5234609"/>
            <a:ext cx="104692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5D976051-A5EA-9669-F749-807C7B89A37F}"/>
              </a:ext>
            </a:extLst>
          </p:cNvPr>
          <p:cNvCxnSpPr>
            <a:cxnSpLocks/>
          </p:cNvCxnSpPr>
          <p:nvPr/>
        </p:nvCxnSpPr>
        <p:spPr>
          <a:xfrm>
            <a:off x="2438400" y="5155095"/>
            <a:ext cx="88126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4FD7A0F5-196B-4EF1-612C-DF7D7A128261}"/>
              </a:ext>
            </a:extLst>
          </p:cNvPr>
          <p:cNvCxnSpPr>
            <a:cxnSpLocks/>
          </p:cNvCxnSpPr>
          <p:nvPr/>
        </p:nvCxnSpPr>
        <p:spPr>
          <a:xfrm flipH="1" flipV="1">
            <a:off x="5499652" y="2173357"/>
            <a:ext cx="1046921" cy="78187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avec flèche 21">
            <a:extLst>
              <a:ext uri="{FF2B5EF4-FFF2-40B4-BE49-F238E27FC236}">
                <a16:creationId xmlns:a16="http://schemas.microsoft.com/office/drawing/2014/main" id="{742EF0B4-7F8B-1CAE-2C66-7D1858EC79F8}"/>
              </a:ext>
            </a:extLst>
          </p:cNvPr>
          <p:cNvCxnSpPr>
            <a:cxnSpLocks/>
          </p:cNvCxnSpPr>
          <p:nvPr/>
        </p:nvCxnSpPr>
        <p:spPr>
          <a:xfrm flipH="1" flipV="1">
            <a:off x="5962679" y="1422897"/>
            <a:ext cx="669235" cy="51020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avec flèche 26">
            <a:extLst>
              <a:ext uri="{FF2B5EF4-FFF2-40B4-BE49-F238E27FC236}">
                <a16:creationId xmlns:a16="http://schemas.microsoft.com/office/drawing/2014/main" id="{376A972B-D0B0-BE62-5626-8A55D3430809}"/>
              </a:ext>
            </a:extLst>
          </p:cNvPr>
          <p:cNvCxnSpPr>
            <a:cxnSpLocks/>
          </p:cNvCxnSpPr>
          <p:nvPr/>
        </p:nvCxnSpPr>
        <p:spPr>
          <a:xfrm flipV="1">
            <a:off x="2438400" y="2595716"/>
            <a:ext cx="1113183" cy="83328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avec flèche 31">
            <a:extLst>
              <a:ext uri="{FF2B5EF4-FFF2-40B4-BE49-F238E27FC236}">
                <a16:creationId xmlns:a16="http://schemas.microsoft.com/office/drawing/2014/main" id="{41ABB95D-D9FB-3D61-BEE3-319FD1C85DD1}"/>
              </a:ext>
            </a:extLst>
          </p:cNvPr>
          <p:cNvCxnSpPr>
            <a:cxnSpLocks/>
          </p:cNvCxnSpPr>
          <p:nvPr/>
        </p:nvCxnSpPr>
        <p:spPr>
          <a:xfrm flipV="1">
            <a:off x="2512085" y="3551583"/>
            <a:ext cx="1039498" cy="79432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avec flèche 35">
            <a:extLst>
              <a:ext uri="{FF2B5EF4-FFF2-40B4-BE49-F238E27FC236}">
                <a16:creationId xmlns:a16="http://schemas.microsoft.com/office/drawing/2014/main" id="{8357B6C3-94B0-6D12-7FD5-B01DCC4FDD4F}"/>
              </a:ext>
            </a:extLst>
          </p:cNvPr>
          <p:cNvCxnSpPr>
            <a:cxnSpLocks/>
          </p:cNvCxnSpPr>
          <p:nvPr/>
        </p:nvCxnSpPr>
        <p:spPr>
          <a:xfrm>
            <a:off x="2331110" y="1078180"/>
            <a:ext cx="69946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droit avec flèche 37">
            <a:extLst>
              <a:ext uri="{FF2B5EF4-FFF2-40B4-BE49-F238E27FC236}">
                <a16:creationId xmlns:a16="http://schemas.microsoft.com/office/drawing/2014/main" id="{F64B7719-2AFC-5DF3-1631-DE316D735F46}"/>
              </a:ext>
            </a:extLst>
          </p:cNvPr>
          <p:cNvCxnSpPr>
            <a:cxnSpLocks/>
          </p:cNvCxnSpPr>
          <p:nvPr/>
        </p:nvCxnSpPr>
        <p:spPr>
          <a:xfrm>
            <a:off x="2357170" y="1740167"/>
            <a:ext cx="69946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avec flèche 38">
            <a:extLst>
              <a:ext uri="{FF2B5EF4-FFF2-40B4-BE49-F238E27FC236}">
                <a16:creationId xmlns:a16="http://schemas.microsoft.com/office/drawing/2014/main" id="{D15AD3E0-B585-79EA-A695-EE57D27A75EE}"/>
              </a:ext>
            </a:extLst>
          </p:cNvPr>
          <p:cNvCxnSpPr>
            <a:cxnSpLocks/>
          </p:cNvCxnSpPr>
          <p:nvPr/>
        </p:nvCxnSpPr>
        <p:spPr>
          <a:xfrm>
            <a:off x="4229100" y="632941"/>
            <a:ext cx="0" cy="70723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>
            <a:extLst>
              <a:ext uri="{FF2B5EF4-FFF2-40B4-BE49-F238E27FC236}">
                <a16:creationId xmlns:a16="http://schemas.microsoft.com/office/drawing/2014/main" id="{A11722B4-D98B-6355-4776-8BFB8C12DCFE}"/>
              </a:ext>
            </a:extLst>
          </p:cNvPr>
          <p:cNvCxnSpPr>
            <a:cxnSpLocks/>
          </p:cNvCxnSpPr>
          <p:nvPr/>
        </p:nvCxnSpPr>
        <p:spPr>
          <a:xfrm>
            <a:off x="5186363" y="632941"/>
            <a:ext cx="0" cy="46672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DD56F60D-6185-B10D-9980-C4FAA0B658B8}"/>
              </a:ext>
            </a:extLst>
          </p:cNvPr>
          <p:cNvSpPr/>
          <p:nvPr/>
        </p:nvSpPr>
        <p:spPr>
          <a:xfrm>
            <a:off x="6546573" y="5003776"/>
            <a:ext cx="172456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Myriad Pro"/>
                <a:ea typeface="+mn-ea"/>
                <a:cs typeface="Myriad Pro"/>
              </a:rPr>
              <a:t>Potentiomètre linéaire (règlage de la hauteur)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E260F307-000A-D51D-99B8-9977B614FE42}"/>
              </a:ext>
            </a:extLst>
          </p:cNvPr>
          <p:cNvSpPr/>
          <p:nvPr/>
        </p:nvSpPr>
        <p:spPr>
          <a:xfrm>
            <a:off x="6372971" y="2781524"/>
            <a:ext cx="159327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Myriad Pro"/>
                <a:ea typeface="+mn-ea"/>
                <a:cs typeface="Myriad Pro"/>
              </a:rPr>
              <a:t>Potentiomètre (règlage de l’octave)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379B16A9-515A-5E1B-81E6-85062A4241E7}"/>
              </a:ext>
            </a:extLst>
          </p:cNvPr>
          <p:cNvSpPr/>
          <p:nvPr/>
        </p:nvSpPr>
        <p:spPr>
          <a:xfrm>
            <a:off x="6179884" y="1784943"/>
            <a:ext cx="159327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i="1" dirty="0">
                <a:latin typeface="Myriad Pro"/>
                <a:cs typeface="Myriad Pro"/>
              </a:rPr>
              <a:t>Sortie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i="1" dirty="0">
                <a:latin typeface="Myriad Pro"/>
                <a:cs typeface="Myriad Pro"/>
              </a:rPr>
              <a:t>Mini-Jack 3.5</a:t>
            </a:r>
            <a:endParaRPr kumimoji="0" lang="it-IT" sz="1200" b="0" i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Myriad Pro"/>
              <a:ea typeface="+mn-ea"/>
              <a:cs typeface="Myriad Pro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A28470E3-7410-FDC1-38FD-B0B130C66FDA}"/>
              </a:ext>
            </a:extLst>
          </p:cNvPr>
          <p:cNvSpPr/>
          <p:nvPr/>
        </p:nvSpPr>
        <p:spPr>
          <a:xfrm>
            <a:off x="4429842" y="207123"/>
            <a:ext cx="159327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i="1" dirty="0">
                <a:latin typeface="Myriad Pro"/>
                <a:cs typeface="Myriad Pro"/>
              </a:rPr>
              <a:t>Bouton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Myriad Pro"/>
                <a:ea typeface="+mn-ea"/>
                <a:cs typeface="Myriad Pro"/>
              </a:rPr>
              <a:t>Tap-tempo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2CD491B6-8ADB-DFBE-1BE3-A2EE29B017D5}"/>
              </a:ext>
            </a:extLst>
          </p:cNvPr>
          <p:cNvSpPr/>
          <p:nvPr/>
        </p:nvSpPr>
        <p:spPr>
          <a:xfrm>
            <a:off x="3432465" y="202054"/>
            <a:ext cx="159327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100" i="1" dirty="0">
                <a:latin typeface="Myriad Pro"/>
                <a:cs typeface="Myriad Pro"/>
              </a:rPr>
              <a:t>Boutons de programmation x3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C00DD3D-D86F-7700-EFC9-2A7D244E8256}"/>
              </a:ext>
            </a:extLst>
          </p:cNvPr>
          <p:cNvSpPr/>
          <p:nvPr/>
        </p:nvSpPr>
        <p:spPr>
          <a:xfrm>
            <a:off x="675515" y="755014"/>
            <a:ext cx="18498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i="1" dirty="0">
                <a:latin typeface="Myriad Pro"/>
                <a:cs typeface="Myriad Pro"/>
              </a:rPr>
              <a:t>Alimentation et accès programmation du processeur (USB-C) </a:t>
            </a:r>
            <a:endParaRPr kumimoji="0" lang="it-IT" sz="1200" b="0" i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Myriad Pro"/>
              <a:ea typeface="+mn-ea"/>
              <a:cs typeface="Myriad Pro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527AE8BC-5D71-8067-6FD5-9B46772F0565}"/>
              </a:ext>
            </a:extLst>
          </p:cNvPr>
          <p:cNvSpPr/>
          <p:nvPr/>
        </p:nvSpPr>
        <p:spPr>
          <a:xfrm>
            <a:off x="807958" y="1509334"/>
            <a:ext cx="18498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i="1" dirty="0">
                <a:latin typeface="Myriad Pro"/>
                <a:cs typeface="Myriad Pro"/>
              </a:rPr>
              <a:t>Processeur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i="1" dirty="0">
                <a:latin typeface="Myriad Pro"/>
                <a:cs typeface="Myriad Pro"/>
              </a:rPr>
              <a:t>STM32-G474RE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13D9B640-9AB3-C520-810B-37CA5C6EBBD5}"/>
              </a:ext>
            </a:extLst>
          </p:cNvPr>
          <p:cNvSpPr/>
          <p:nvPr/>
        </p:nvSpPr>
        <p:spPr>
          <a:xfrm>
            <a:off x="639509" y="3105833"/>
            <a:ext cx="192191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i="1" dirty="0">
                <a:latin typeface="Myriad Pro"/>
                <a:cs typeface="Myriad Pro"/>
              </a:rPr>
              <a:t>Puce audio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i="1" dirty="0">
                <a:latin typeface="Myriad Pro"/>
                <a:cs typeface="Myriad Pro"/>
              </a:rPr>
              <a:t>ARMSID simulation de MOS 6581 (Comodore 64)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5FF6EF41-21F7-0E3A-68AF-80783C51A988}"/>
              </a:ext>
            </a:extLst>
          </p:cNvPr>
          <p:cNvSpPr/>
          <p:nvPr/>
        </p:nvSpPr>
        <p:spPr>
          <a:xfrm>
            <a:off x="1190831" y="4207412"/>
            <a:ext cx="143464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i="1" dirty="0">
                <a:latin typeface="Myriad Pro"/>
                <a:cs typeface="Myriad Pro"/>
              </a:rPr>
              <a:t>GPIO expender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8F5D79AB-3731-1B33-2583-DD14D00984AB}"/>
              </a:ext>
            </a:extLst>
          </p:cNvPr>
          <p:cNvSpPr/>
          <p:nvPr/>
        </p:nvSpPr>
        <p:spPr>
          <a:xfrm>
            <a:off x="780434" y="5024514"/>
            <a:ext cx="184989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i="1" dirty="0">
                <a:latin typeface="Myriad Pro"/>
                <a:cs typeface="Myriad Pro"/>
              </a:rPr>
              <a:t>Bouton-LED RG x16</a:t>
            </a:r>
          </a:p>
        </p:txBody>
      </p:sp>
    </p:spTree>
    <p:extLst>
      <p:ext uri="{BB962C8B-B14F-4D97-AF65-F5344CB8AC3E}">
        <p14:creationId xmlns:p14="http://schemas.microsoft.com/office/powerpoint/2010/main" val="16204961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4187686" y="6639338"/>
            <a:ext cx="4969565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900" b="0" i="0" u="none" strike="noStrike" kern="1200" cap="none" spc="0" normalizeH="0" baseline="0" noProof="0" dirty="0">
                <a:ln>
                  <a:noFill/>
                </a:ln>
                <a:solidFill>
                  <a:srgbClr val="777877"/>
                </a:solidFill>
                <a:effectLst/>
                <a:uLnTx/>
                <a:uFillTx/>
                <a:latin typeface="Myriad Pro"/>
                <a:ea typeface="+mn-ea"/>
                <a:cs typeface="Myriad Pro"/>
              </a:rPr>
              <a:t>Yaël CAVAILLE-VOISIN Alexis NAUD Guilhem BOULARAN Louis GEORGE Benoît LOMBARD </a:t>
            </a:r>
          </a:p>
        </p:txBody>
      </p:sp>
      <p:sp>
        <p:nvSpPr>
          <p:cNvPr id="11" name="Sous-titre 2"/>
          <p:cNvSpPr txBox="1">
            <a:spLocks/>
          </p:cNvSpPr>
          <p:nvPr/>
        </p:nvSpPr>
        <p:spPr>
          <a:xfrm>
            <a:off x="0" y="69159"/>
            <a:ext cx="5499652" cy="38574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srgbClr val="9E003B"/>
                </a:solidFill>
                <a:effectLst/>
                <a:uLnTx/>
                <a:uFillTx/>
                <a:latin typeface="Myriad Pro"/>
                <a:ea typeface="+mn-ea"/>
                <a:cs typeface="Myriad Pro"/>
              </a:rPr>
              <a:t>PCB 2/2 :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0789C0DB-A559-9861-FD7D-CFEFA30B3C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/>
          <a:stretch/>
        </p:blipFill>
        <p:spPr>
          <a:xfrm>
            <a:off x="2877314" y="866304"/>
            <a:ext cx="3389372" cy="5125391"/>
          </a:xfrm>
          <a:prstGeom prst="rect">
            <a:avLst/>
          </a:prstGeom>
        </p:spPr>
      </p:pic>
      <p:cxnSp>
        <p:nvCxnSpPr>
          <p:cNvPr id="2" name="Connecteur droit avec flèche 1">
            <a:extLst>
              <a:ext uri="{FF2B5EF4-FFF2-40B4-BE49-F238E27FC236}">
                <a16:creationId xmlns:a16="http://schemas.microsoft.com/office/drawing/2014/main" id="{2891881F-127E-99C0-3BE8-4EDDA82F29DA}"/>
              </a:ext>
            </a:extLst>
          </p:cNvPr>
          <p:cNvCxnSpPr>
            <a:cxnSpLocks/>
          </p:cNvCxnSpPr>
          <p:nvPr/>
        </p:nvCxnSpPr>
        <p:spPr>
          <a:xfrm>
            <a:off x="2493835" y="3678720"/>
            <a:ext cx="213532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" name="Connecteur droit avec flèche 4">
            <a:extLst>
              <a:ext uri="{FF2B5EF4-FFF2-40B4-BE49-F238E27FC236}">
                <a16:creationId xmlns:a16="http://schemas.microsoft.com/office/drawing/2014/main" id="{CAC70759-F010-8053-7A0B-FE2320DCE568}"/>
              </a:ext>
            </a:extLst>
          </p:cNvPr>
          <p:cNvCxnSpPr>
            <a:cxnSpLocks/>
          </p:cNvCxnSpPr>
          <p:nvPr/>
        </p:nvCxnSpPr>
        <p:spPr>
          <a:xfrm>
            <a:off x="2493835" y="2718382"/>
            <a:ext cx="74302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0A9194DC-703B-4BF6-A669-FEE49208586B}"/>
              </a:ext>
            </a:extLst>
          </p:cNvPr>
          <p:cNvCxnSpPr>
            <a:cxnSpLocks/>
          </p:cNvCxnSpPr>
          <p:nvPr/>
        </p:nvCxnSpPr>
        <p:spPr>
          <a:xfrm>
            <a:off x="4050287" y="688711"/>
            <a:ext cx="0" cy="51049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33A3C89F-A15E-A6A3-0E69-85ACB4D488AC}"/>
              </a:ext>
            </a:extLst>
          </p:cNvPr>
          <p:cNvCxnSpPr>
            <a:cxnSpLocks/>
          </p:cNvCxnSpPr>
          <p:nvPr/>
        </p:nvCxnSpPr>
        <p:spPr>
          <a:xfrm flipH="1">
            <a:off x="6111487" y="1245379"/>
            <a:ext cx="56098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69DD38D5-2B2F-EEB4-00B1-F2AE157C42F2}"/>
              </a:ext>
            </a:extLst>
          </p:cNvPr>
          <p:cNvSpPr/>
          <p:nvPr/>
        </p:nvSpPr>
        <p:spPr>
          <a:xfrm>
            <a:off x="6650165" y="1106879"/>
            <a:ext cx="172456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Myriad Pro"/>
                <a:ea typeface="+mn-ea"/>
                <a:cs typeface="Myriad Pro"/>
              </a:rPr>
              <a:t>Interrupteur général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464E101-A744-46DA-7387-D56D918C06F1}"/>
              </a:ext>
            </a:extLst>
          </p:cNvPr>
          <p:cNvSpPr/>
          <p:nvPr/>
        </p:nvSpPr>
        <p:spPr>
          <a:xfrm>
            <a:off x="490066" y="2487549"/>
            <a:ext cx="209570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Myriad Pro"/>
                <a:ea typeface="+mn-ea"/>
                <a:cs typeface="Myriad Pro"/>
              </a:rPr>
              <a:t>Sélecteur de waveformes (potentiomètre à crans x3)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943665F-8594-5E15-5246-F55AA1ED3684}"/>
              </a:ext>
            </a:extLst>
          </p:cNvPr>
          <p:cNvSpPr/>
          <p:nvPr/>
        </p:nvSpPr>
        <p:spPr>
          <a:xfrm>
            <a:off x="536032" y="1400180"/>
            <a:ext cx="200376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Myriad Pro"/>
                <a:ea typeface="+mn-ea"/>
                <a:cs typeface="Myriad Pro"/>
              </a:rPr>
              <a:t>Potentiomètres d’enveloppe (attack, decay, release)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99AEA92-B3BD-04F2-D4F5-FC2559ED38FB}"/>
              </a:ext>
            </a:extLst>
          </p:cNvPr>
          <p:cNvSpPr/>
          <p:nvPr/>
        </p:nvSpPr>
        <p:spPr>
          <a:xfrm>
            <a:off x="3048402" y="224074"/>
            <a:ext cx="200376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Myriad Pro"/>
                <a:ea typeface="+mn-ea"/>
                <a:cs typeface="Myriad Pro"/>
              </a:rPr>
              <a:t>Potentiomètres de filtre (fréquence et résonnance)</a:t>
            </a:r>
          </a:p>
        </p:txBody>
      </p:sp>
      <p:cxnSp>
        <p:nvCxnSpPr>
          <p:cNvPr id="26" name="Connecteur droit avec flèche 25">
            <a:extLst>
              <a:ext uri="{FF2B5EF4-FFF2-40B4-BE49-F238E27FC236}">
                <a16:creationId xmlns:a16="http://schemas.microsoft.com/office/drawing/2014/main" id="{2F93866D-6106-0660-14B4-97BAE5AB8522}"/>
              </a:ext>
            </a:extLst>
          </p:cNvPr>
          <p:cNvCxnSpPr>
            <a:cxnSpLocks/>
          </p:cNvCxnSpPr>
          <p:nvPr/>
        </p:nvCxnSpPr>
        <p:spPr>
          <a:xfrm>
            <a:off x="2646235" y="1783413"/>
            <a:ext cx="121986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8D7C5948-B3F1-5E2C-9D0B-8E13EF82E2E2}"/>
              </a:ext>
            </a:extLst>
          </p:cNvPr>
          <p:cNvSpPr/>
          <p:nvPr/>
        </p:nvSpPr>
        <p:spPr>
          <a:xfrm>
            <a:off x="1264598" y="3540220"/>
            <a:ext cx="143464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i="1" dirty="0">
                <a:latin typeface="Myriad Pro"/>
                <a:cs typeface="Myriad Pro"/>
              </a:rPr>
              <a:t>LED Driver</a:t>
            </a:r>
          </a:p>
        </p:txBody>
      </p:sp>
      <p:cxnSp>
        <p:nvCxnSpPr>
          <p:cNvPr id="4" name="Connecteur droit avec flèche 3">
            <a:extLst>
              <a:ext uri="{FF2B5EF4-FFF2-40B4-BE49-F238E27FC236}">
                <a16:creationId xmlns:a16="http://schemas.microsoft.com/office/drawing/2014/main" id="{96AD389F-E5F8-F4FD-1337-A03AD886C0A8}"/>
              </a:ext>
            </a:extLst>
          </p:cNvPr>
          <p:cNvCxnSpPr>
            <a:cxnSpLocks/>
          </p:cNvCxnSpPr>
          <p:nvPr/>
        </p:nvCxnSpPr>
        <p:spPr>
          <a:xfrm>
            <a:off x="2493835" y="3317780"/>
            <a:ext cx="115959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69637AEE-7C23-F9C8-B765-CCA37037FE65}"/>
              </a:ext>
            </a:extLst>
          </p:cNvPr>
          <p:cNvSpPr/>
          <p:nvPr/>
        </p:nvSpPr>
        <p:spPr>
          <a:xfrm>
            <a:off x="1199002" y="3172676"/>
            <a:ext cx="143464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i="1" dirty="0">
                <a:latin typeface="Myriad Pro"/>
                <a:cs typeface="Myriad Pro"/>
              </a:rPr>
              <a:t>GPIO Expender</a:t>
            </a:r>
          </a:p>
        </p:txBody>
      </p:sp>
    </p:spTree>
    <p:extLst>
      <p:ext uri="{BB962C8B-B14F-4D97-AF65-F5344CB8AC3E}">
        <p14:creationId xmlns:p14="http://schemas.microsoft.com/office/powerpoint/2010/main" val="4242484066"/>
      </p:ext>
    </p:extLst>
  </p:cSld>
  <p:clrMapOvr>
    <a:masterClrMapping/>
  </p:clrMapOvr>
</p:sld>
</file>

<file path=ppt/theme/theme1.xml><?xml version="1.0" encoding="utf-8"?>
<a:theme xmlns:a="http://schemas.openxmlformats.org/drawingml/2006/main" name="1_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2_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7459</TotalTime>
  <Words>439</Words>
  <Application>Microsoft Office PowerPoint</Application>
  <PresentationFormat>Affichage à l'écran (4:3)</PresentationFormat>
  <Paragraphs>64</Paragraphs>
  <Slides>14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3</vt:i4>
      </vt:variant>
      <vt:variant>
        <vt:lpstr>Titres des diapositives</vt:lpstr>
      </vt:variant>
      <vt:variant>
        <vt:i4>14</vt:i4>
      </vt:variant>
    </vt:vector>
  </HeadingPairs>
  <TitlesOfParts>
    <vt:vector size="21" baseType="lpstr">
      <vt:lpstr>Arial</vt:lpstr>
      <vt:lpstr>Baskerville Old Face</vt:lpstr>
      <vt:lpstr>Calibri</vt:lpstr>
      <vt:lpstr>Myriad Pro</vt:lpstr>
      <vt:lpstr>1_Thème Office</vt:lpstr>
      <vt:lpstr>Thème Office</vt:lpstr>
      <vt:lpstr>2_Thème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ENERGEN ENERGEN</dc:creator>
  <cp:lastModifiedBy>E7290</cp:lastModifiedBy>
  <cp:revision>8</cp:revision>
  <dcterms:created xsi:type="dcterms:W3CDTF">2021-03-25T13:26:09Z</dcterms:created>
  <dcterms:modified xsi:type="dcterms:W3CDTF">2024-05-28T07:55:59Z</dcterms:modified>
</cp:coreProperties>
</file>